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9" r:id="rId1"/>
    <p:sldMasterId id="2147483734" r:id="rId2"/>
  </p:sldMasterIdLst>
  <p:notesMasterIdLst>
    <p:notesMasterId r:id="rId38"/>
  </p:notesMasterIdLst>
  <p:handoutMasterIdLst>
    <p:handoutMasterId r:id="rId39"/>
  </p:handoutMasterIdLst>
  <p:sldIdLst>
    <p:sldId id="256" r:id="rId3"/>
    <p:sldId id="268" r:id="rId4"/>
    <p:sldId id="292" r:id="rId5"/>
    <p:sldId id="294" r:id="rId6"/>
    <p:sldId id="295" r:id="rId7"/>
    <p:sldId id="296" r:id="rId8"/>
    <p:sldId id="258" r:id="rId9"/>
    <p:sldId id="259" r:id="rId10"/>
    <p:sldId id="260" r:id="rId11"/>
    <p:sldId id="262" r:id="rId12"/>
    <p:sldId id="261" r:id="rId13"/>
    <p:sldId id="263" r:id="rId14"/>
    <p:sldId id="264" r:id="rId15"/>
    <p:sldId id="265" r:id="rId16"/>
    <p:sldId id="269" r:id="rId17"/>
    <p:sldId id="293" r:id="rId18"/>
    <p:sldId id="270" r:id="rId19"/>
    <p:sldId id="271" r:id="rId20"/>
    <p:sldId id="272" r:id="rId21"/>
    <p:sldId id="273" r:id="rId22"/>
    <p:sldId id="274" r:id="rId23"/>
    <p:sldId id="275" r:id="rId24"/>
    <p:sldId id="278" r:id="rId25"/>
    <p:sldId id="279" r:id="rId26"/>
    <p:sldId id="29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66" r:id="rId36"/>
    <p:sldId id="291" r:id="rId37"/>
  </p:sldIdLst>
  <p:sldSz cx="9144000" cy="6858000" type="screen4x3"/>
  <p:notesSz cx="6858000" cy="9144000"/>
  <p:embeddedFontLst>
    <p:embeddedFont>
      <p:font typeface="Cabin" panose="020B0803050202020004" pitchFamily="34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bin Bold" panose="020B0803050202020004" pitchFamily="34" charset="0"/>
      <p:bold r:id="rId48"/>
    </p:embeddedFont>
    <p:embeddedFont>
      <p:font typeface="Cabin Bold" panose="020B0803050202020004" pitchFamily="34" charset="0"/>
      <p:bold r:id="rId48"/>
    </p:embeddedFont>
    <p:embeddedFont>
      <p:font typeface="Cabin Regular" panose="020B0803050202020004" pitchFamily="34" charset="0"/>
      <p:regular r:id="rId49"/>
    </p:embeddedFont>
    <p:embeddedFont>
      <p:font typeface="Georgia" panose="02040502050405020303" pitchFamily="18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BDB2"/>
    <a:srgbClr val="F05133"/>
    <a:srgbClr val="717073"/>
    <a:srgbClr val="00A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8" autoAdjust="0"/>
    <p:restoredTop sz="94670" autoAdjust="0"/>
  </p:normalViewPr>
  <p:slideViewPr>
    <p:cSldViewPr snapToGrid="0" snapToObjects="1">
      <p:cViewPr varScale="1">
        <p:scale>
          <a:sx n="110" d="100"/>
          <a:sy n="110" d="100"/>
        </p:scale>
        <p:origin x="144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orrisoj2\AppData\Local\Temp\XPgrpwise\Copy%20of%20Miia%20Morgan%20Target%20Behaviors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\\kch-userver-2\userdocs$\morrisoj2\My%20Documents\Case%20Notes\Discharged%20Patients\Morgan,%20Miia\Miia%20Morgan%20Target%20Behavior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KCHC Inpatient Utilization</a:t>
            </a:r>
            <a:r>
              <a:rPr lang="en-US" baseline="0" dirty="0"/>
              <a:t> (days)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Sheet4!$B$14:$D$14</c:f>
              <c:strCache>
                <c:ptCount val="3"/>
                <c:pt idx="0">
                  <c:v>March 2010 to April 2014</c:v>
                </c:pt>
                <c:pt idx="1">
                  <c:v>Annual avg</c:v>
                </c:pt>
                <c:pt idx="2">
                  <c:v>Post Intervention</c:v>
                </c:pt>
              </c:strCache>
            </c:strRef>
          </c:cat>
          <c:val>
            <c:numRef>
              <c:f>Sheet4!$B$15:$D$15</c:f>
              <c:numCache>
                <c:formatCode>General</c:formatCode>
                <c:ptCount val="3"/>
                <c:pt idx="0">
                  <c:v>79</c:v>
                </c:pt>
                <c:pt idx="1">
                  <c:v>23.75</c:v>
                </c:pt>
                <c:pt idx="2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7092528"/>
        <c:axId val="187092136"/>
      </c:barChart>
      <c:catAx>
        <c:axId val="18709252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87092136"/>
        <c:crosses val="autoZero"/>
        <c:auto val="1"/>
        <c:lblAlgn val="ctr"/>
        <c:lblOffset val="100"/>
        <c:noMultiLvlLbl val="0"/>
      </c:catAx>
      <c:valAx>
        <c:axId val="18709213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Length of stay (days)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870925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KCHC</a:t>
            </a:r>
            <a:r>
              <a:rPr lang="en-US" baseline="0" dirty="0"/>
              <a:t> and Other Hospital Utilization (Days)</a:t>
            </a:r>
            <a:endParaRPr lang="en-US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7.3562552381346555E-2"/>
          <c:y val="0.14667556699081302"/>
          <c:w val="0.77933303672126397"/>
          <c:h val="0.76599841957031967"/>
        </c:manualLayout>
      </c:layout>
      <c:barChart>
        <c:barDir val="col"/>
        <c:grouping val="stacked"/>
        <c:varyColors val="0"/>
        <c:ser>
          <c:idx val="0"/>
          <c:order val="0"/>
          <c:tx>
            <c:v>KCHC</c:v>
          </c:tx>
          <c:invertIfNegative val="0"/>
          <c:val>
            <c:numRef>
              <c:f>(Sheet4!$G$3,Sheet4!$J$3)</c:f>
              <c:numCache>
                <c:formatCode>General</c:formatCode>
                <c:ptCount val="2"/>
                <c:pt idx="0">
                  <c:v>79</c:v>
                </c:pt>
                <c:pt idx="1">
                  <c:v>14</c:v>
                </c:pt>
              </c:numCache>
            </c:numRef>
          </c:val>
        </c:ser>
        <c:ser>
          <c:idx val="1"/>
          <c:order val="1"/>
          <c:tx>
            <c:v>Other Facilities</c:v>
          </c:tx>
          <c:invertIfNegative val="0"/>
          <c:val>
            <c:numRef>
              <c:f>(Sheet4!$G$10,Sheet4!$J$10)</c:f>
              <c:numCache>
                <c:formatCode>General</c:formatCode>
                <c:ptCount val="2"/>
                <c:pt idx="0">
                  <c:v>41</c:v>
                </c:pt>
                <c:pt idx="1">
                  <c:v>66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0668752"/>
        <c:axId val="187093312"/>
      </c:barChart>
      <c:catAx>
        <c:axId val="110668752"/>
        <c:scaling>
          <c:orientation val="minMax"/>
        </c:scaling>
        <c:delete val="0"/>
        <c:axPos val="b"/>
        <c:majorTickMark val="out"/>
        <c:minorTickMark val="none"/>
        <c:tickLblPos val="nextTo"/>
        <c:crossAx val="187093312"/>
        <c:crosses val="autoZero"/>
        <c:auto val="1"/>
        <c:lblAlgn val="ctr"/>
        <c:lblOffset val="100"/>
        <c:noMultiLvlLbl val="0"/>
      </c:catAx>
      <c:valAx>
        <c:axId val="18709331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Length</a:t>
                </a:r>
                <a:r>
                  <a:rPr lang="en-US" baseline="0" dirty="0"/>
                  <a:t> of Stay (Days)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06687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ln>
      <a:noFill/>
    </a:ln>
  </c:sp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0.22251</cdr:x>
      <cdr:y>0.92375</cdr:y>
    </cdr:from>
    <cdr:to>
      <cdr:x>0.26982</cdr:x>
      <cdr:y>0.96819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1612900" y="3365500"/>
          <a:ext cx="342900" cy="161925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0.62724</cdr:x>
      <cdr:y>0.93682</cdr:y>
    </cdr:from>
    <cdr:to>
      <cdr:x>0.67455</cdr:x>
      <cdr:y>0.98126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4546600" y="3413125"/>
          <a:ext cx="342900" cy="161925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0.1406</cdr:x>
      <cdr:y>0.91895</cdr:y>
    </cdr:from>
    <cdr:to>
      <cdr:x>0.36137</cdr:x>
      <cdr:y>0.99216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019176" y="3348038"/>
          <a:ext cx="1600200" cy="2667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/>
            <a:t>Pre</a:t>
          </a:r>
          <a:r>
            <a:rPr lang="en-US" sz="1100" baseline="0" dirty="0"/>
            <a:t> IBP and Social Skills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0.58344</cdr:x>
      <cdr:y>0.91634</cdr:y>
    </cdr:from>
    <cdr:to>
      <cdr:x>0.76873</cdr:x>
      <cdr:y>1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4229100" y="3338512"/>
          <a:ext cx="1343025" cy="3048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/>
            <a:t>IBP</a:t>
          </a:r>
          <a:r>
            <a:rPr lang="en-US" sz="1100" baseline="0" dirty="0"/>
            <a:t> and Social Skills</a:t>
          </a:r>
          <a:endParaRPr lang="en-US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BCFC7-755A-CD4D-B97A-35E99C6AB40B}" type="datetimeFigureOut">
              <a:rPr lang="en-US" smtClean="0"/>
              <a:t>6/16/2015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9385A-BD9A-6845-8803-9310A142C9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295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5BB57-D441-2A4D-B035-7EAADD61632E}" type="datetimeFigureOut">
              <a:rPr lang="en-US" smtClean="0"/>
              <a:t>6/16/2015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A7008-A64D-0140-BE67-9250B2A5EE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082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8329" y="354428"/>
            <a:ext cx="5394325" cy="1133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logo+linework-02-0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687"/>
            <a:ext cx="9144000" cy="163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9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4620" y="599703"/>
            <a:ext cx="7992180" cy="50269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0" i="0" cap="all">
                <a:solidFill>
                  <a:srgbClr val="35BDB2"/>
                </a:solidFill>
                <a:latin typeface="Cabin Regular"/>
                <a:cs typeface="Cabin Regular"/>
              </a:defRPr>
            </a:lvl1pPr>
          </a:lstStyle>
          <a:p>
            <a:r>
              <a:rPr lang="en-US" dirty="0" smtClean="0"/>
              <a:t>Primary title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4620" y="1102395"/>
            <a:ext cx="8458200" cy="0"/>
          </a:xfrm>
          <a:prstGeom prst="line">
            <a:avLst/>
          </a:prstGeom>
          <a:ln w="88900">
            <a:solidFill>
              <a:srgbClr val="35BD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93144" y="1600200"/>
            <a:ext cx="7993656" cy="358546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Lucida Grande"/>
              <a:buChar char="»"/>
              <a:defRPr sz="18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rgbClr val="404040"/>
                </a:solidFill>
                <a:latin typeface="Cabin Regular"/>
                <a:cs typeface="Cabin Regular"/>
              </a:defRPr>
            </a:lvl4pPr>
            <a:lvl5pPr>
              <a:defRPr sz="1400">
                <a:solidFill>
                  <a:srgbClr val="404040"/>
                </a:solidFill>
                <a:latin typeface="Cabin Regular"/>
                <a:cs typeface="Cabin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67830" y="6463744"/>
            <a:ext cx="891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EBDF319-9836-5844-803B-28E653005CFF}" type="slidenum">
              <a:rPr lang="en-US" sz="1200" b="0" i="0" cap="none" normalizeH="0" smtClean="0">
                <a:solidFill>
                  <a:schemeClr val="tx1"/>
                </a:solidFill>
                <a:latin typeface="Cabin"/>
                <a:cs typeface="Cabin Regular"/>
              </a:rPr>
              <a:pPr algn="l"/>
              <a:t>‹#›</a:t>
            </a:fld>
            <a:endParaRPr lang="en-US" sz="1200" b="0" i="0" cap="none" normalizeH="0" dirty="0">
              <a:solidFill>
                <a:schemeClr val="tx1"/>
              </a:solidFill>
              <a:latin typeface="Cabin"/>
              <a:cs typeface="Cabin Regular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558481" y="6417578"/>
            <a:ext cx="150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5BDB2"/>
                </a:solidFill>
                <a:latin typeface="Cabin Bold" panose="020B0803050202020004" pitchFamily="34" charset="0"/>
              </a:rPr>
              <a:t>#VITAL2015</a:t>
            </a:r>
            <a:endParaRPr lang="en-US" dirty="0">
              <a:solidFill>
                <a:srgbClr val="35BDB2"/>
              </a:solidFill>
              <a:latin typeface="Cabin Bold" panose="020B08030502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794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rgbClr val="717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1991678"/>
            <a:ext cx="8229600" cy="2021522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>
              <a:defRPr sz="4400" baseline="0">
                <a:latin typeface="Cabin bold"/>
                <a:cs typeface="Cabin bold"/>
              </a:defRPr>
            </a:lvl1pPr>
          </a:lstStyle>
          <a:p>
            <a:r>
              <a:rPr lang="en-US" sz="5600" dirty="0" smtClean="0">
                <a:solidFill>
                  <a:srgbClr val="FFFFFF"/>
                </a:solidFill>
                <a:latin typeface="Cabin Bold"/>
                <a:cs typeface="Cabin Bold"/>
              </a:rPr>
              <a:t>SUBTITLE SLID</a:t>
            </a:r>
            <a:r>
              <a:rPr lang="en-US" sz="5600" baseline="0" dirty="0" smtClean="0">
                <a:solidFill>
                  <a:srgbClr val="FFFFFF"/>
                </a:solidFill>
                <a:latin typeface="Cabin Bold"/>
                <a:cs typeface="Cabin Bold"/>
              </a:rPr>
              <a:t>E </a:t>
            </a:r>
            <a:br>
              <a:rPr lang="en-US" sz="5600" baseline="0" dirty="0" smtClean="0">
                <a:solidFill>
                  <a:srgbClr val="FFFFFF"/>
                </a:solidFill>
                <a:latin typeface="Cabin Bold"/>
                <a:cs typeface="Cabin Bold"/>
              </a:rPr>
            </a:br>
            <a:endParaRPr lang="en-US" sz="5600" dirty="0">
              <a:solidFill>
                <a:srgbClr val="FFFFFF"/>
              </a:solidFill>
              <a:latin typeface="Cabin Bold"/>
              <a:cs typeface="Cabin Bold"/>
            </a:endParaRPr>
          </a:p>
        </p:txBody>
      </p:sp>
    </p:spTree>
    <p:extLst>
      <p:ext uri="{BB962C8B-B14F-4D97-AF65-F5344CB8AC3E}">
        <p14:creationId xmlns:p14="http://schemas.microsoft.com/office/powerpoint/2010/main" val="355230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717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1991678"/>
            <a:ext cx="8229600" cy="2021522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>
              <a:defRPr sz="4400" baseline="0">
                <a:latin typeface="Cabin bold"/>
                <a:cs typeface="Cabin bold"/>
              </a:defRPr>
            </a:lvl1pPr>
          </a:lstStyle>
          <a:p>
            <a:r>
              <a:rPr lang="en-US" sz="5600" dirty="0" smtClean="0">
                <a:solidFill>
                  <a:srgbClr val="FFFFFF"/>
                </a:solidFill>
                <a:latin typeface="Cabin Bold"/>
                <a:cs typeface="Cabin Bold"/>
              </a:rPr>
              <a:t>SUBTITLE SLID</a:t>
            </a:r>
            <a:r>
              <a:rPr lang="en-US" sz="5600" baseline="0" dirty="0" smtClean="0">
                <a:solidFill>
                  <a:srgbClr val="FFFFFF"/>
                </a:solidFill>
                <a:latin typeface="Cabin Bold"/>
                <a:cs typeface="Cabin Bold"/>
              </a:rPr>
              <a:t>E </a:t>
            </a:r>
            <a:br>
              <a:rPr lang="en-US" sz="5600" baseline="0" dirty="0" smtClean="0">
                <a:solidFill>
                  <a:srgbClr val="FFFFFF"/>
                </a:solidFill>
                <a:latin typeface="Cabin Bold"/>
                <a:cs typeface="Cabin Bold"/>
              </a:rPr>
            </a:br>
            <a:endParaRPr lang="en-US" sz="5600" dirty="0">
              <a:solidFill>
                <a:srgbClr val="FFFFFF"/>
              </a:solidFill>
              <a:latin typeface="Cabin Bold"/>
              <a:cs typeface="Cabin Bold"/>
            </a:endParaRPr>
          </a:p>
        </p:txBody>
      </p:sp>
    </p:spTree>
    <p:extLst>
      <p:ext uri="{BB962C8B-B14F-4D97-AF65-F5344CB8AC3E}">
        <p14:creationId xmlns:p14="http://schemas.microsoft.com/office/powerpoint/2010/main" val="2026058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36" y="5336917"/>
            <a:ext cx="9151135" cy="178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22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0" r:id="rId2"/>
    <p:sldLayoutId id="2147483736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17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s+linework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9077"/>
            <a:ext cx="9144000" cy="1778923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28600" y="6430852"/>
            <a:ext cx="891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EBDF319-9836-5844-803B-28E653005CFF}" type="slidenum">
              <a:rPr lang="en-US" sz="1200" b="0" i="0" cap="none" normalizeH="0" smtClean="0">
                <a:solidFill>
                  <a:schemeClr val="bg1"/>
                </a:solidFill>
                <a:latin typeface="Cabin"/>
                <a:cs typeface="Cabin Regular"/>
              </a:rPr>
              <a:pPr algn="l"/>
              <a:t>‹#›</a:t>
            </a:fld>
            <a:endParaRPr lang="en-US" sz="1200" b="0" i="0" cap="none" normalizeH="0" dirty="0">
              <a:solidFill>
                <a:schemeClr val="bg1"/>
              </a:solidFill>
              <a:latin typeface="Cabin"/>
              <a:cs typeface="Cabin Regular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558481" y="6417578"/>
            <a:ext cx="150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bin Bold" panose="020B0803050202020004" pitchFamily="34" charset="0"/>
              </a:rPr>
              <a:t>#VITAL2015</a:t>
            </a:r>
            <a:endParaRPr lang="en-US" dirty="0">
              <a:solidFill>
                <a:schemeClr val="bg1"/>
              </a:solidFill>
              <a:latin typeface="Cabin Bold" panose="020B08030502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58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1267592" y="1961396"/>
            <a:ext cx="6864256" cy="141727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3200" b="1" dirty="0">
                <a:solidFill>
                  <a:srgbClr val="35BDB2"/>
                </a:solidFill>
              </a:rPr>
              <a:t>Reducing Violence and Building Skills: The Role of a Behavior Support Team in Psychiatric Care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338712" y="3937241"/>
            <a:ext cx="6864256" cy="94971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Renuka Ananthamoorthy, MD</a:t>
            </a:r>
          </a:p>
          <a:p>
            <a:pPr marL="0" indent="0">
              <a:buFont typeface="Arial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Jennifer Morrison-Diallo, BCBA</a:t>
            </a:r>
          </a:p>
          <a:p>
            <a:pPr marL="0" indent="0">
              <a:buFont typeface="Arial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Liliane Rocha, BCBA</a:t>
            </a:r>
          </a:p>
          <a:p>
            <a:pPr marL="0" indent="0">
              <a:buFont typeface="Arial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Kings County Hospital Center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2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Target Response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aggression</a:t>
            </a:r>
          </a:p>
          <a:p>
            <a:r>
              <a:rPr lang="en-US" dirty="0"/>
              <a:t>Hitting, punching, SIB, spitting</a:t>
            </a:r>
          </a:p>
          <a:p>
            <a:r>
              <a:rPr lang="en-US" dirty="0"/>
              <a:t>Property </a:t>
            </a:r>
            <a:r>
              <a:rPr lang="en-US" dirty="0" smtClean="0"/>
              <a:t>destruction (breaking </a:t>
            </a:r>
            <a:r>
              <a:rPr lang="en-US" dirty="0"/>
              <a:t>computers, punching </a:t>
            </a:r>
            <a:r>
              <a:rPr lang="en-US" dirty="0" smtClean="0"/>
              <a:t>wall)</a:t>
            </a:r>
            <a:endParaRPr lang="en-US" dirty="0"/>
          </a:p>
          <a:p>
            <a:r>
              <a:rPr lang="en-US" dirty="0"/>
              <a:t>Verbal </a:t>
            </a:r>
            <a:r>
              <a:rPr lang="en-US" dirty="0" smtClean="0"/>
              <a:t>aggression (threatening</a:t>
            </a:r>
            <a:r>
              <a:rPr lang="en-US" dirty="0"/>
              <a:t>, name </a:t>
            </a:r>
            <a:r>
              <a:rPr lang="en-US" dirty="0" smtClean="0"/>
              <a:t>calling)</a:t>
            </a:r>
            <a:endParaRPr lang="en-US" dirty="0"/>
          </a:p>
          <a:p>
            <a:r>
              <a:rPr lang="en-US" dirty="0"/>
              <a:t>Hyper-sexualized </a:t>
            </a:r>
            <a:r>
              <a:rPr lang="en-US" dirty="0" smtClean="0"/>
              <a:t>behaviors (public </a:t>
            </a:r>
            <a:r>
              <a:rPr lang="en-US" dirty="0"/>
              <a:t>masturbation, </a:t>
            </a:r>
            <a:r>
              <a:rPr lang="en-US" dirty="0" smtClean="0"/>
              <a:t>exposure)</a:t>
            </a:r>
            <a:endParaRPr lang="en-US" dirty="0"/>
          </a:p>
          <a:p>
            <a:r>
              <a:rPr lang="en-US" dirty="0"/>
              <a:t>Treatment  </a:t>
            </a:r>
            <a:r>
              <a:rPr lang="en-US" dirty="0" smtClean="0"/>
              <a:t>refusals (non-adherence </a:t>
            </a:r>
            <a:r>
              <a:rPr lang="en-US" dirty="0"/>
              <a:t>to medication, isolative </a:t>
            </a:r>
            <a:r>
              <a:rPr lang="en-US" dirty="0" smtClean="0"/>
              <a:t>behaviors)</a:t>
            </a:r>
            <a:endParaRPr lang="en-US" dirty="0"/>
          </a:p>
          <a:p>
            <a:r>
              <a:rPr lang="en-US" dirty="0" smtClean="0"/>
              <a:t>Other (defecating </a:t>
            </a:r>
            <a:r>
              <a:rPr lang="en-US" dirty="0"/>
              <a:t>/urinating in public, inserting small objects in body cavities, </a:t>
            </a:r>
            <a:r>
              <a:rPr lang="en-US" dirty="0" smtClean="0"/>
              <a:t>pica)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8" y="1102395"/>
            <a:ext cx="8364537" cy="477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Individualized behavior plan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32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Individualized behavior plan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3" y="1"/>
            <a:ext cx="8513127" cy="668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602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Data Collection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data collectors work from 7AM to 9PM</a:t>
            </a:r>
          </a:p>
          <a:p>
            <a:r>
              <a:rPr lang="en-US" dirty="0"/>
              <a:t>Observations for each patient are scheduled throughout the day, among the three data collectors, using data sheets:</a:t>
            </a:r>
          </a:p>
          <a:p>
            <a:pPr lvl="1"/>
            <a:r>
              <a:rPr lang="en-US" dirty="0"/>
              <a:t>ABC</a:t>
            </a:r>
          </a:p>
          <a:p>
            <a:pPr lvl="1"/>
            <a:r>
              <a:rPr lang="en-US" dirty="0"/>
              <a:t>Frequency</a:t>
            </a:r>
          </a:p>
          <a:p>
            <a:pPr lvl="1"/>
            <a:r>
              <a:rPr lang="en-US" dirty="0"/>
              <a:t>Duration</a:t>
            </a:r>
          </a:p>
          <a:p>
            <a:pPr lvl="1"/>
            <a:r>
              <a:rPr lang="en-US" dirty="0" smtClean="0"/>
              <a:t>Momentary Time Sampling (MTS)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29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 Data Driven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Behavioral Health department at Kings County Hospital routinely monitors several indicators such as:</a:t>
            </a:r>
          </a:p>
          <a:p>
            <a:pPr lvl="1"/>
            <a:r>
              <a:rPr lang="en-US" dirty="0"/>
              <a:t>Length of stay</a:t>
            </a:r>
          </a:p>
          <a:p>
            <a:pPr lvl="1"/>
            <a:r>
              <a:rPr lang="en-US" dirty="0"/>
              <a:t>Readmission</a:t>
            </a:r>
          </a:p>
          <a:p>
            <a:pPr lvl="1"/>
            <a:r>
              <a:rPr lang="en-US" dirty="0"/>
              <a:t>Incidents </a:t>
            </a:r>
          </a:p>
          <a:p>
            <a:r>
              <a:rPr lang="en-US" dirty="0"/>
              <a:t>A great interest in understanding the variables that affect aggression and the use of restrictive interventions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5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2" y="559930"/>
            <a:ext cx="8978898" cy="5586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161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91639"/>
            <a:ext cx="8249918" cy="598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870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Using Social Skills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Case Study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37 year old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Long-standing serious mental illness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Schizoaffective / </a:t>
            </a:r>
            <a:r>
              <a:rPr lang="en-US" dirty="0"/>
              <a:t>Bipolar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Lives at home with her mother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44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Target Behaviors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Dancing provocatively and singing loudly in hall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Crying </a:t>
            </a:r>
            <a:r>
              <a:rPr lang="en-US" dirty="0"/>
              <a:t>loudly and carrying on about her deceased brother (who she thinks she is married to)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 smtClean="0"/>
              <a:t>Physical Aggression</a:t>
            </a:r>
            <a:r>
              <a:rPr lang="en-US" dirty="0" smtClean="0"/>
              <a:t> - hitting/biting/kicking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 smtClean="0"/>
              <a:t>Property Destruction</a:t>
            </a:r>
            <a:r>
              <a:rPr lang="en-US" dirty="0" smtClean="0"/>
              <a:t> - </a:t>
            </a:r>
            <a:r>
              <a:rPr lang="en-US" dirty="0"/>
              <a:t>breaking computers, banging on plexi-glass,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70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Journey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Behavior Escalation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144" y="1600200"/>
            <a:ext cx="7993656" cy="4049486"/>
          </a:xfrm>
        </p:spPr>
        <p:txBody>
          <a:bodyPr/>
          <a:lstStyle/>
          <a:p>
            <a:r>
              <a:rPr lang="en-US" dirty="0"/>
              <a:t>Pacing back and forth in front of nurses’ station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smtClean="0"/>
              <a:t>Requesting </a:t>
            </a:r>
            <a:r>
              <a:rPr lang="en-US" dirty="0"/>
              <a:t>items from </a:t>
            </a:r>
            <a:r>
              <a:rPr lang="en-US" dirty="0" smtClean="0"/>
              <a:t>safe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Crying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smtClean="0"/>
              <a:t>Accusing </a:t>
            </a:r>
            <a:r>
              <a:rPr lang="en-US" dirty="0"/>
              <a:t>staff of stealing her items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smtClean="0"/>
              <a:t>Property </a:t>
            </a:r>
            <a:r>
              <a:rPr lang="en-US" dirty="0"/>
              <a:t>destruction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Verbal/physical aggression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4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Triggers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Peers taunting her or picking on </a:t>
            </a:r>
            <a:r>
              <a:rPr lang="en-US" dirty="0" smtClean="0"/>
              <a:t>her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Saying that her deceased brother is actually deceased (she thinks he is alive and they are going to be married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Discussing her daughter or visitation with her </a:t>
            </a:r>
            <a:r>
              <a:rPr lang="en-US" dirty="0" smtClean="0"/>
              <a:t>daughter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Denying a desired tangible </a:t>
            </a:r>
            <a:r>
              <a:rPr lang="en-US" dirty="0" smtClean="0"/>
              <a:t>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37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Functional Behavior Assessment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 </a:t>
            </a:r>
            <a:r>
              <a:rPr lang="en-US" sz="2400" b="1" u="sng" dirty="0"/>
              <a:t>Attention:</a:t>
            </a:r>
          </a:p>
          <a:p>
            <a:pPr marL="514350" lvl="1" indent="-342900"/>
            <a:r>
              <a:rPr lang="en-US" sz="2400" dirty="0"/>
              <a:t>Crying, </a:t>
            </a:r>
            <a:r>
              <a:rPr lang="en-US" sz="2400" dirty="0" smtClean="0"/>
              <a:t>dancing / singing </a:t>
            </a:r>
            <a:r>
              <a:rPr lang="en-US" sz="2400" dirty="0"/>
              <a:t>in hall, verbal aggression</a:t>
            </a:r>
          </a:p>
          <a:p>
            <a:pPr marL="171450" lvl="1" indent="0">
              <a:buNone/>
            </a:pPr>
            <a:r>
              <a:rPr lang="en-US" sz="2400" b="1" u="sng" dirty="0"/>
              <a:t>Tangible: </a:t>
            </a:r>
          </a:p>
          <a:p>
            <a:pPr marL="514350" lvl="1" indent="-342900"/>
            <a:r>
              <a:rPr lang="en-US" sz="2400" dirty="0" smtClean="0"/>
              <a:t>Demanding </a:t>
            </a:r>
            <a:r>
              <a:rPr lang="en-US" sz="2400" dirty="0"/>
              <a:t>items from </a:t>
            </a:r>
            <a:r>
              <a:rPr lang="en-US" sz="2400" dirty="0" smtClean="0"/>
              <a:t>safe / property </a:t>
            </a:r>
            <a:r>
              <a:rPr lang="en-US" sz="2400" dirty="0"/>
              <a:t>destruction</a:t>
            </a:r>
          </a:p>
          <a:p>
            <a:pPr marL="171450" lvl="1" indent="0">
              <a:buNone/>
            </a:pPr>
            <a:r>
              <a:rPr lang="en-US" sz="2400" b="1" u="sng" dirty="0"/>
              <a:t>Escape</a:t>
            </a:r>
          </a:p>
          <a:p>
            <a:pPr marL="514350" lvl="1" indent="-342900"/>
            <a:r>
              <a:rPr lang="en-US" sz="2400" dirty="0"/>
              <a:t>Physical </a:t>
            </a:r>
            <a:r>
              <a:rPr lang="en-US" sz="2400" dirty="0" smtClean="0"/>
              <a:t>aggression - </a:t>
            </a:r>
            <a:r>
              <a:rPr lang="en-US" sz="2400" dirty="0"/>
              <a:t>including biting, hitting, kicking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84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Coping Skills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Cuddling with a stuffed </a:t>
            </a:r>
            <a:r>
              <a:rPr lang="en-US" dirty="0" smtClean="0"/>
              <a:t>cat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Talking to preferred staff members and doing activities with these staff </a:t>
            </a:r>
            <a:r>
              <a:rPr lang="en-US" dirty="0" smtClean="0"/>
              <a:t>members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Listening to </a:t>
            </a:r>
            <a:r>
              <a:rPr lang="en-US" dirty="0" smtClean="0"/>
              <a:t>music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Writing letters in her 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00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Alternative replacement behavior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Asking for a coping </a:t>
            </a:r>
            <a:r>
              <a:rPr lang="en-US" dirty="0" smtClean="0"/>
              <a:t>strategy (listening to music, journaling)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Writing letters to her daughter or calling her on the phone </a:t>
            </a:r>
          </a:p>
        </p:txBody>
      </p:sp>
    </p:spTree>
    <p:extLst>
      <p:ext uri="{BB962C8B-B14F-4D97-AF65-F5344CB8AC3E}">
        <p14:creationId xmlns:p14="http://schemas.microsoft.com/office/powerpoint/2010/main" val="1110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Behavioral Interventions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3464719"/>
              </p:ext>
            </p:extLst>
          </p:nvPr>
        </p:nvGraphicFramePr>
        <p:xfrm>
          <a:off x="693738" y="1600200"/>
          <a:ext cx="7993062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531"/>
                <a:gridCol w="3996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First and Second Admission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Third Admission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Reinforcement of Alternative Behaviors (DRA/DRO),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Offering soothing items when upset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Offering alternatives when desired tangible cannot be given.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Reinforcement of Alternative Behaviors (DRA/DRO),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Offering soothing items when upset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Offering alternatives when desired tangible cannot be given.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 smtClean="0"/>
                        <a:t> Added social skills training.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030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620" y="599703"/>
            <a:ext cx="7992180" cy="502692"/>
          </a:xfrm>
        </p:spPr>
        <p:txBody>
          <a:bodyPr/>
          <a:lstStyle/>
          <a:p>
            <a:r>
              <a:rPr lang="en-US" b="1" dirty="0" smtClean="0"/>
              <a:t>Behavioral Recommendations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144" y="1273628"/>
            <a:ext cx="7993656" cy="4212772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sz="1800" dirty="0"/>
              <a:t>Check-in’s once per hour, and get her involved in an activity </a:t>
            </a:r>
          </a:p>
          <a:p>
            <a:pPr marL="457200" lvl="0" indent="-457200">
              <a:buFont typeface="+mj-lt"/>
              <a:buAutoNum type="arabicPeriod"/>
            </a:pPr>
            <a:endParaRPr lang="en-US" sz="10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US" sz="1800" dirty="0" smtClean="0"/>
              <a:t>Differential reinforcement</a:t>
            </a:r>
          </a:p>
          <a:p>
            <a:pPr marL="857250" lvl="1" indent="-457200"/>
            <a:r>
              <a:rPr lang="en-US" sz="1600" dirty="0" smtClean="0"/>
              <a:t>give </a:t>
            </a:r>
            <a:r>
              <a:rPr lang="en-US" sz="1600" dirty="0"/>
              <a:t>attention and praise if engaging in non-target behaviors, dancing/singing/crying/yelling behaviors put on extinction. </a:t>
            </a:r>
            <a:endParaRPr lang="en-US" sz="1600" dirty="0" smtClean="0"/>
          </a:p>
          <a:p>
            <a:pPr marL="857250" lvl="1" indent="-457200"/>
            <a:endParaRPr lang="en-US" sz="1000" dirty="0"/>
          </a:p>
          <a:p>
            <a:pPr marL="457200" lvl="0" indent="-457200">
              <a:buFont typeface="+mj-lt"/>
              <a:buAutoNum type="arabicPeriod"/>
            </a:pPr>
            <a:r>
              <a:rPr lang="en-US" sz="1800" b="1" u="sng" dirty="0"/>
              <a:t>When she is demanding tangibles</a:t>
            </a:r>
            <a:r>
              <a:rPr lang="en-US" sz="1800" dirty="0"/>
              <a:t>, provide property list and let her know when items can be given</a:t>
            </a:r>
            <a:r>
              <a:rPr lang="en-US" sz="1800" dirty="0" smtClean="0"/>
              <a:t>.</a:t>
            </a:r>
          </a:p>
          <a:p>
            <a:pPr marL="457200" lvl="0" indent="-457200">
              <a:buFont typeface="+mj-lt"/>
              <a:buAutoNum type="arabicPeriod"/>
            </a:pPr>
            <a:endParaRPr lang="en-US" sz="1000" dirty="0"/>
          </a:p>
          <a:p>
            <a:pPr marL="457200" lvl="0" indent="-457200">
              <a:buFont typeface="+mj-lt"/>
              <a:buAutoNum type="arabicPeriod"/>
            </a:pPr>
            <a:r>
              <a:rPr lang="en-US" sz="1800" b="1" u="sng" dirty="0"/>
              <a:t>When </a:t>
            </a:r>
            <a:r>
              <a:rPr lang="en-US" sz="1800" b="1" u="sng" dirty="0" smtClean="0"/>
              <a:t>the </a:t>
            </a:r>
            <a:r>
              <a:rPr lang="en-US" sz="1800" b="1" u="sng" dirty="0"/>
              <a:t>behavior begins to escalate (crying, pacing in the hall)</a:t>
            </a:r>
            <a:r>
              <a:rPr lang="en-US" sz="1800" dirty="0"/>
              <a:t>, </a:t>
            </a:r>
            <a:endParaRPr lang="en-US" sz="1800" dirty="0" smtClean="0"/>
          </a:p>
          <a:p>
            <a:pPr marL="857250" lvl="1" indent="-457200"/>
            <a:r>
              <a:rPr lang="en-US" sz="1600" dirty="0" smtClean="0"/>
              <a:t>one </a:t>
            </a:r>
            <a:r>
              <a:rPr lang="en-US" sz="1600" dirty="0"/>
              <a:t>staff member with a good rapport should intervene and offer coping tool</a:t>
            </a:r>
            <a:r>
              <a:rPr lang="en-US" sz="1600" dirty="0" smtClean="0"/>
              <a:t>.</a:t>
            </a:r>
          </a:p>
          <a:p>
            <a:pPr marL="857250" lvl="1" indent="-457200"/>
            <a:r>
              <a:rPr lang="en-US" sz="1600" dirty="0" smtClean="0"/>
              <a:t>**</a:t>
            </a:r>
            <a:r>
              <a:rPr lang="en-US" sz="1600" dirty="0"/>
              <a:t>It </a:t>
            </a:r>
            <a:r>
              <a:rPr lang="en-US" sz="1600" dirty="0" smtClean="0"/>
              <a:t>was very </a:t>
            </a:r>
            <a:r>
              <a:rPr lang="en-US" sz="1600" dirty="0"/>
              <a:t>important that during these crises times that a MALE staff approach </a:t>
            </a:r>
            <a:r>
              <a:rPr lang="en-US" sz="1600" dirty="0" smtClean="0"/>
              <a:t>her, </a:t>
            </a:r>
            <a:r>
              <a:rPr lang="en-US" sz="1600" dirty="0"/>
              <a:t>she </a:t>
            </a:r>
            <a:r>
              <a:rPr lang="en-US" sz="1600" dirty="0" smtClean="0"/>
              <a:t>had </a:t>
            </a:r>
            <a:r>
              <a:rPr lang="en-US" sz="1600" dirty="0"/>
              <a:t>been observed to become more hostile with female staff during these types of situations</a:t>
            </a:r>
          </a:p>
        </p:txBody>
      </p:sp>
    </p:spTree>
    <p:extLst>
      <p:ext uri="{BB962C8B-B14F-4D97-AF65-F5344CB8AC3E}">
        <p14:creationId xmlns:p14="http://schemas.microsoft.com/office/powerpoint/2010/main" val="172970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Engagement Schedule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946000660"/>
              </p:ext>
            </p:extLst>
          </p:nvPr>
        </p:nvGraphicFramePr>
        <p:xfrm>
          <a:off x="1469571" y="1145938"/>
          <a:ext cx="6226629" cy="563587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75543"/>
                <a:gridCol w="2075543"/>
                <a:gridCol w="2075543"/>
              </a:tblGrid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Time 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Name 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Outcome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8:00 am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8:30 am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9:00 am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9:30 am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10:00 am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10:30 am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11:00 am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11:30 am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12:00 pm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12:30 pm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1:00 pm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1:30 pm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2:00 pm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2:30 pm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3:00 pm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3:30 pm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4:00 pm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4:30 pm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5:00 pm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5:30 pm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6:00 pm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6:30 pm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7:00 pm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7:30 pm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8:00 pm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8:30 pm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9:00 pm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9:30 pm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10:00 pm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  <a:tr h="1761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313" marR="5031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68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86" y="76200"/>
            <a:ext cx="8897814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51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21" y="108857"/>
            <a:ext cx="8748105" cy="485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661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Behavioral Health - Kings County Hospital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236 Acute inpatient beds</a:t>
            </a:r>
          </a:p>
          <a:p>
            <a:r>
              <a:rPr lang="en-US" dirty="0" smtClean="0"/>
              <a:t>8,000 CPEP visits/year</a:t>
            </a:r>
          </a:p>
          <a:p>
            <a:r>
              <a:rPr lang="en-US" dirty="0" smtClean="0"/>
              <a:t>47,800 </a:t>
            </a:r>
            <a:r>
              <a:rPr lang="en-US" dirty="0" smtClean="0"/>
              <a:t>Mental Health visits/year</a:t>
            </a:r>
          </a:p>
          <a:p>
            <a:r>
              <a:rPr lang="en-US" dirty="0" smtClean="0"/>
              <a:t>Huge Chemical Dependency program includes detox, OTP, rehab clinic, 25 bed residential program</a:t>
            </a:r>
          </a:p>
          <a:p>
            <a:r>
              <a:rPr lang="en-US" dirty="0" smtClean="0"/>
              <a:t>BH Primary care visits ≈ 4,580 /year</a:t>
            </a:r>
          </a:p>
          <a:p>
            <a:r>
              <a:rPr lang="en-US" dirty="0" smtClean="0"/>
              <a:t>Inpatient admission/discharges </a:t>
            </a:r>
            <a:r>
              <a:rPr lang="en-US" dirty="0"/>
              <a:t>≈ 4,275 /</a:t>
            </a:r>
            <a:r>
              <a:rPr lang="en-US" dirty="0" smtClean="0"/>
              <a:t>year</a:t>
            </a:r>
          </a:p>
          <a:p>
            <a:r>
              <a:rPr lang="en-US" dirty="0" smtClean="0"/>
              <a:t>Innovative programs: KOT, Early Episode Unit, BHPCC, Recovery Center, ICST, Peers, RARC, CPA Programming, BST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4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Trigger Alert Graph</a:t>
            </a:r>
            <a:endParaRPr lang="en-US" b="1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4257"/>
            <a:ext cx="8984390" cy="4049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2286000" y="1589314"/>
            <a:ext cx="0" cy="34072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331028" y="1589314"/>
            <a:ext cx="0" cy="34072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290457" y="1589314"/>
            <a:ext cx="0" cy="34072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34143" y="1252639"/>
            <a:ext cx="115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IBP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92829" y="1252639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7579" y="1274410"/>
            <a:ext cx="210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IBP Re-Implemented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23857" y="1296181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IBP and Social Skills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Target Behavior Graph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3" y="1121393"/>
            <a:ext cx="8686800" cy="4877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233058" y="2046514"/>
            <a:ext cx="0" cy="2993572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822373" y="2046514"/>
            <a:ext cx="0" cy="2993572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58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Alternative replacement behaviors</a:t>
            </a:r>
            <a:endParaRPr lang="en-US" b="1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0" y="1143000"/>
            <a:ext cx="9095034" cy="4904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75657" y="1894115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IBP in Place</a:t>
            </a:r>
            <a:endParaRPr 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374572" y="1926773"/>
            <a:ext cx="1348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Re-Admission</a:t>
            </a:r>
            <a:endParaRPr 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47113" y="1998076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--Social Skills</a:t>
            </a:r>
            <a:endParaRPr lang="en-US" sz="16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080657" y="2438400"/>
            <a:ext cx="0" cy="2569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723211" y="2438400"/>
            <a:ext cx="0" cy="25690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1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620" y="431337"/>
            <a:ext cx="7992180" cy="502692"/>
          </a:xfrm>
        </p:spPr>
        <p:txBody>
          <a:bodyPr/>
          <a:lstStyle/>
          <a:p>
            <a:r>
              <a:rPr lang="en-US" b="1" dirty="0" smtClean="0"/>
              <a:t>Summary of results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620" y="1156823"/>
            <a:ext cx="7993656" cy="44166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Before </a:t>
            </a:r>
            <a:r>
              <a:rPr lang="en-US" sz="1800" dirty="0" smtClean="0"/>
              <a:t>IBP: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dirty="0" smtClean="0"/>
              <a:t>8 </a:t>
            </a:r>
            <a:r>
              <a:rPr lang="en-US" sz="1600" dirty="0"/>
              <a:t>restrictive interventions (i.e., stat intramuscular medication injections, 4 point restraints, and manual holds) were used.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After </a:t>
            </a:r>
            <a:r>
              <a:rPr lang="en-US" sz="1800" dirty="0" smtClean="0"/>
              <a:t>IBP: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dirty="0"/>
              <a:t>T</a:t>
            </a:r>
            <a:r>
              <a:rPr lang="en-US" sz="1600" dirty="0" smtClean="0"/>
              <a:t>arget </a:t>
            </a:r>
            <a:r>
              <a:rPr lang="en-US" sz="1600" dirty="0"/>
              <a:t>behaviors decreased to 1 or less instances per observation and restrictive interventions decreased to zero levels.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3</a:t>
            </a:r>
            <a:r>
              <a:rPr lang="en-US" sz="1800" baseline="30000" dirty="0" smtClean="0"/>
              <a:t>rd</a:t>
            </a:r>
            <a:r>
              <a:rPr lang="en-US" sz="1800" dirty="0" smtClean="0"/>
              <a:t> Admission (IBP and Social Skills):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dirty="0"/>
              <a:t>S</a:t>
            </a:r>
            <a:r>
              <a:rPr lang="en-US" sz="1600" dirty="0" smtClean="0"/>
              <a:t>ubstantial </a:t>
            </a:r>
            <a:r>
              <a:rPr lang="en-US" sz="1600" dirty="0"/>
              <a:t>increase in alternative replacement behaviors and no further restrictive interventions were needed.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Behavioral interventions in acute psychiatric settings: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dirty="0" smtClean="0"/>
              <a:t>decrease the </a:t>
            </a:r>
            <a:r>
              <a:rPr lang="en-US" sz="1600" dirty="0"/>
              <a:t>occurrence of problem behaviors and restrictive interventions 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dirty="0" smtClean="0"/>
              <a:t>increase pro-social </a:t>
            </a:r>
            <a:r>
              <a:rPr lang="en-US" sz="1600" dirty="0"/>
              <a:t>alternative replacement behaviors that can be generalized to settings outside of the hospital. </a:t>
            </a:r>
          </a:p>
        </p:txBody>
      </p:sp>
    </p:spTree>
    <p:extLst>
      <p:ext uri="{BB962C8B-B14F-4D97-AF65-F5344CB8AC3E}">
        <p14:creationId xmlns:p14="http://schemas.microsoft.com/office/powerpoint/2010/main" val="9118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The lasting effects</a:t>
            </a:r>
            <a:endParaRPr lang="en-US" b="1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8193793"/>
              </p:ext>
            </p:extLst>
          </p:nvPr>
        </p:nvGraphicFramePr>
        <p:xfrm>
          <a:off x="1657350" y="1433512"/>
          <a:ext cx="6551930" cy="4144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6638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Lasting effects – Other Hospitals in the community</a:t>
            </a:r>
            <a:endParaRPr lang="en-US" b="1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3168001"/>
              </p:ext>
            </p:extLst>
          </p:nvPr>
        </p:nvGraphicFramePr>
        <p:xfrm>
          <a:off x="358457" y="1155258"/>
          <a:ext cx="8155623" cy="4402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5416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The Burning platform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Death of a patient in the psychiatric ER</a:t>
            </a:r>
          </a:p>
          <a:p>
            <a:pPr lvl="1"/>
            <a:r>
              <a:rPr lang="en-US" dirty="0" smtClean="0"/>
              <a:t>Consent agreement with DOJ</a:t>
            </a:r>
          </a:p>
          <a:p>
            <a:pPr lvl="1"/>
            <a:r>
              <a:rPr lang="en-US" dirty="0" smtClean="0"/>
              <a:t>Regular site visits by DOJ</a:t>
            </a:r>
          </a:p>
          <a:p>
            <a:endParaRPr lang="en-US" dirty="0" smtClean="0"/>
          </a:p>
          <a:p>
            <a:r>
              <a:rPr lang="en-US" dirty="0" smtClean="0"/>
              <a:t>The system needed a build up from the foundation</a:t>
            </a:r>
          </a:p>
          <a:p>
            <a:pPr lvl="1"/>
            <a:r>
              <a:rPr lang="en-US" dirty="0" smtClean="0"/>
              <a:t>New policies needed to be written</a:t>
            </a:r>
          </a:p>
          <a:p>
            <a:pPr lvl="1"/>
            <a:r>
              <a:rPr lang="en-US" dirty="0" smtClean="0"/>
              <a:t>Communication needed to be improved</a:t>
            </a:r>
          </a:p>
          <a:p>
            <a:endParaRPr lang="en-US" dirty="0"/>
          </a:p>
          <a:p>
            <a:r>
              <a:rPr lang="en-US" dirty="0" smtClean="0"/>
              <a:t>Safety was the number one priority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1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To enhance communication &amp; safety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SBAR communication was built up</a:t>
            </a:r>
          </a:p>
          <a:p>
            <a:endParaRPr lang="en-US" dirty="0"/>
          </a:p>
          <a:p>
            <a:r>
              <a:rPr lang="en-US" dirty="0" smtClean="0"/>
              <a:t>Crisis Management Unit (CMU) was created</a:t>
            </a:r>
          </a:p>
          <a:p>
            <a:pPr lvl="1"/>
            <a:r>
              <a:rPr lang="en-US" dirty="0" smtClean="0"/>
              <a:t>Unit staff assumed clearly defined roles during a crisis:</a:t>
            </a:r>
          </a:p>
          <a:p>
            <a:pPr lvl="2"/>
            <a:r>
              <a:rPr lang="en-US" dirty="0" smtClean="0"/>
              <a:t>Greeter</a:t>
            </a:r>
          </a:p>
          <a:p>
            <a:pPr lvl="2"/>
            <a:r>
              <a:rPr lang="en-US" dirty="0" smtClean="0"/>
              <a:t>Observer</a:t>
            </a:r>
          </a:p>
          <a:p>
            <a:pPr lvl="2"/>
            <a:r>
              <a:rPr lang="en-US" dirty="0" smtClean="0"/>
              <a:t>Point Person</a:t>
            </a:r>
          </a:p>
          <a:p>
            <a:pPr lvl="2"/>
            <a:r>
              <a:rPr lang="en-US" dirty="0" smtClean="0"/>
              <a:t>Runner</a:t>
            </a:r>
          </a:p>
          <a:p>
            <a:pPr lvl="2"/>
            <a:r>
              <a:rPr lang="en-US" dirty="0" smtClean="0"/>
              <a:t>Communicator</a:t>
            </a:r>
          </a:p>
          <a:p>
            <a:pPr lvl="2"/>
            <a:r>
              <a:rPr lang="en-US" dirty="0" smtClean="0"/>
              <a:t>Staff Supporter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3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Challenging behavior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Early identification of patients who may need more</a:t>
            </a:r>
          </a:p>
          <a:p>
            <a:pPr lvl="1"/>
            <a:r>
              <a:rPr lang="en-US" dirty="0" smtClean="0"/>
              <a:t>Frequent visits to CPEP</a:t>
            </a:r>
          </a:p>
          <a:p>
            <a:pPr lvl="1"/>
            <a:r>
              <a:rPr lang="en-US" dirty="0" smtClean="0"/>
              <a:t>Special Incident Review Committee (SIRC)</a:t>
            </a:r>
          </a:p>
          <a:p>
            <a:pPr lvl="2"/>
            <a:r>
              <a:rPr lang="en-US" dirty="0" smtClean="0"/>
              <a:t>List of repeated incidents by patient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To  integrate the information with the interdisciplinary team</a:t>
            </a:r>
          </a:p>
          <a:p>
            <a:pPr lvl="1"/>
            <a:r>
              <a:rPr lang="en-US" dirty="0" smtClean="0"/>
              <a:t>Structured morning report</a:t>
            </a:r>
          </a:p>
          <a:p>
            <a:pPr lvl="1"/>
            <a:r>
              <a:rPr lang="en-US" dirty="0" smtClean="0"/>
              <a:t>30 minute hand off meeting in the afternoon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For patients who needed even more, referral to the Behavior Support Team (BST)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4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Behavior Support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9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Behavior Support Team (BST)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in 2010 as a response to DOJ mandate</a:t>
            </a:r>
          </a:p>
          <a:p>
            <a:r>
              <a:rPr lang="en-US" dirty="0"/>
              <a:t>Directed by a neuropsychologist</a:t>
            </a:r>
          </a:p>
          <a:p>
            <a:r>
              <a:rPr lang="en-US" dirty="0"/>
              <a:t>Staffed by 1 Behavior Analyst, and 2 Cognitive Behavioral Psychologists, and one Occupational </a:t>
            </a:r>
            <a:r>
              <a:rPr lang="en-US" dirty="0" smtClean="0"/>
              <a:t>Therapist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late August 2012</a:t>
            </a:r>
          </a:p>
          <a:p>
            <a:r>
              <a:rPr lang="en-US" dirty="0"/>
              <a:t>New director (BCBA)</a:t>
            </a:r>
          </a:p>
          <a:p>
            <a:r>
              <a:rPr lang="en-US" dirty="0"/>
              <a:t>Between September 2012 and May 2013 staff turn over</a:t>
            </a:r>
          </a:p>
          <a:p>
            <a:r>
              <a:rPr lang="en-US" dirty="0"/>
              <a:t>By January 2014, team is fully staffed with different </a:t>
            </a:r>
            <a:r>
              <a:rPr lang="en-US" dirty="0" smtClean="0"/>
              <a:t>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8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BST Composition and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144" y="1600200"/>
            <a:ext cx="7993656" cy="3733800"/>
          </a:xfrm>
        </p:spPr>
        <p:txBody>
          <a:bodyPr/>
          <a:lstStyle/>
          <a:p>
            <a:r>
              <a:rPr lang="en-US" dirty="0"/>
              <a:t>Serves all inpatient units (205 beds)</a:t>
            </a:r>
          </a:p>
          <a:p>
            <a:pPr lvl="1"/>
            <a:r>
              <a:rPr lang="en-US" dirty="0"/>
              <a:t>4 Behavior Analysts (+ Director)</a:t>
            </a:r>
          </a:p>
          <a:p>
            <a:pPr lvl="1"/>
            <a:r>
              <a:rPr lang="en-US" dirty="0"/>
              <a:t>3 data collectors</a:t>
            </a:r>
          </a:p>
          <a:p>
            <a:pPr lvl="1"/>
            <a:r>
              <a:rPr lang="en-US" dirty="0"/>
              <a:t>1 nurse</a:t>
            </a:r>
          </a:p>
          <a:p>
            <a:pPr lvl="1"/>
            <a:r>
              <a:rPr lang="en-US" dirty="0"/>
              <a:t>Externs (Psychology and Behavior Analysis)</a:t>
            </a:r>
          </a:p>
          <a:p>
            <a:r>
              <a:rPr lang="en-US" dirty="0"/>
              <a:t>Provides</a:t>
            </a:r>
          </a:p>
          <a:p>
            <a:pPr lvl="1"/>
            <a:r>
              <a:rPr lang="en-US" dirty="0"/>
              <a:t>Individualized Behavior Plans (IBP)</a:t>
            </a:r>
          </a:p>
          <a:p>
            <a:pPr lvl="1"/>
            <a:r>
              <a:rPr lang="en-US" dirty="0"/>
              <a:t>Contracts</a:t>
            </a:r>
          </a:p>
          <a:p>
            <a:pPr lvl="1"/>
            <a:r>
              <a:rPr lang="en-US" dirty="0"/>
              <a:t>Engagement Schedules</a:t>
            </a:r>
          </a:p>
          <a:p>
            <a:pPr lvl="1"/>
            <a:r>
              <a:rPr lang="en-US" dirty="0"/>
              <a:t>Token reward systems</a:t>
            </a:r>
          </a:p>
          <a:p>
            <a:pPr lvl="1"/>
            <a:r>
              <a:rPr lang="en-US" dirty="0"/>
              <a:t>Behavioral training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85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3365</TotalTime>
  <Words>1150</Words>
  <Application>Microsoft Office PowerPoint</Application>
  <PresentationFormat>On-screen Show (4:3)</PresentationFormat>
  <Paragraphs>281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Wingdings</vt:lpstr>
      <vt:lpstr>Lucida Grande</vt:lpstr>
      <vt:lpstr>Cabin</vt:lpstr>
      <vt:lpstr>Times New Roman</vt:lpstr>
      <vt:lpstr>Calibri</vt:lpstr>
      <vt:lpstr>Cabin Bold</vt:lpstr>
      <vt:lpstr>Cabin Bold</vt:lpstr>
      <vt:lpstr>Cabin Regular</vt:lpstr>
      <vt:lpstr>Georgia</vt:lpstr>
      <vt:lpstr>2_Custom Design</vt:lpstr>
      <vt:lpstr>1_Custom Design</vt:lpstr>
      <vt:lpstr>PowerPoint Presentation</vt:lpstr>
      <vt:lpstr>The Journey</vt:lpstr>
      <vt:lpstr>Behavioral Health - Kings County Hospital</vt:lpstr>
      <vt:lpstr>The Burning platform</vt:lpstr>
      <vt:lpstr>To enhance communication &amp; safety</vt:lpstr>
      <vt:lpstr>Challenging behavior</vt:lpstr>
      <vt:lpstr>The Behavior Support Team</vt:lpstr>
      <vt:lpstr>Behavior Support Team (BST)</vt:lpstr>
      <vt:lpstr>BST Composition and Scope</vt:lpstr>
      <vt:lpstr>Target Response Classes</vt:lpstr>
      <vt:lpstr>Individualized behavior plan</vt:lpstr>
      <vt:lpstr>Individualized behavior plan</vt:lpstr>
      <vt:lpstr>Data Collection Process</vt:lpstr>
      <vt:lpstr>A Data Driven Organization</vt:lpstr>
      <vt:lpstr>PowerPoint Presentation</vt:lpstr>
      <vt:lpstr>PowerPoint Presentation</vt:lpstr>
      <vt:lpstr>Case Study Using Social Skills Training</vt:lpstr>
      <vt:lpstr>Case Study</vt:lpstr>
      <vt:lpstr>Target Behaviors</vt:lpstr>
      <vt:lpstr>Behavior Escalation Chain</vt:lpstr>
      <vt:lpstr>Triggers </vt:lpstr>
      <vt:lpstr>Functional Behavior Assessment</vt:lpstr>
      <vt:lpstr>Coping Skills</vt:lpstr>
      <vt:lpstr>Alternative replacement behavior</vt:lpstr>
      <vt:lpstr>Behavioral Interventions</vt:lpstr>
      <vt:lpstr>Behavioral Recommendations</vt:lpstr>
      <vt:lpstr>Engagement Schedule</vt:lpstr>
      <vt:lpstr>PowerPoint Presentation</vt:lpstr>
      <vt:lpstr>PowerPoint Presentation</vt:lpstr>
      <vt:lpstr>Trigger Alert Graph</vt:lpstr>
      <vt:lpstr>Target Behavior Graph</vt:lpstr>
      <vt:lpstr>Alternative replacement behaviors</vt:lpstr>
      <vt:lpstr>Summary of results</vt:lpstr>
      <vt:lpstr>The lasting effects</vt:lpstr>
      <vt:lpstr>Lasting effects – Other Hospitals in the community</vt:lpstr>
    </vt:vector>
  </TitlesOfParts>
  <Company>MESH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Bullock</dc:creator>
  <cp:lastModifiedBy>Sarah Callahan</cp:lastModifiedBy>
  <cp:revision>97</cp:revision>
  <dcterms:created xsi:type="dcterms:W3CDTF">2013-06-05T17:38:40Z</dcterms:created>
  <dcterms:modified xsi:type="dcterms:W3CDTF">2015-06-16T19:35:29Z</dcterms:modified>
</cp:coreProperties>
</file>